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6" r:id="rId2"/>
    <p:sldId id="256" r:id="rId3"/>
    <p:sldId id="282" r:id="rId4"/>
    <p:sldId id="283" r:id="rId5"/>
    <p:sldId id="258" r:id="rId6"/>
    <p:sldId id="280" r:id="rId7"/>
    <p:sldId id="261" r:id="rId8"/>
    <p:sldId id="284" r:id="rId9"/>
    <p:sldId id="290" r:id="rId10"/>
    <p:sldId id="288" r:id="rId11"/>
    <p:sldId id="289" r:id="rId12"/>
    <p:sldId id="287" r:id="rId13"/>
    <p:sldId id="293" r:id="rId14"/>
    <p:sldId id="262" r:id="rId15"/>
    <p:sldId id="291" r:id="rId16"/>
    <p:sldId id="292" r:id="rId17"/>
    <p:sldId id="263" r:id="rId18"/>
    <p:sldId id="264" r:id="rId19"/>
    <p:sldId id="265" r:id="rId20"/>
    <p:sldId id="266" r:id="rId21"/>
    <p:sldId id="267" r:id="rId22"/>
    <p:sldId id="268" r:id="rId23"/>
    <p:sldId id="26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420EE-EBF0-4AB0-A386-C2F80EBB1E8F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4C488-C3FE-460E-9D2D-928A61CCC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613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4C488-C3FE-460E-9D2D-928A61CCCF5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84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132856"/>
            <a:ext cx="7560840" cy="24482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k-K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Морфогенез механизмдерін қолданатын заманауи биомедициналық технологиялар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№9 дәріс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49411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Дәріскер:</a:t>
            </a:r>
          </a:p>
          <a:p>
            <a:pPr algn="ctr"/>
            <a:r>
              <a:rPr lang="kk-KZ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Юсаева </a:t>
            </a:r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Дамира Анарбековна ., б.ғ.к., аға оқытушы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14290"/>
            <a:ext cx="72399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Әл-фараби атындағы Қазақ Ұлттық Университеті</a:t>
            </a:r>
          </a:p>
          <a:p>
            <a:pPr algn="ctr"/>
            <a:r>
              <a:rPr lang="kk-KZ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 және биотехнология факультеті</a:t>
            </a:r>
          </a:p>
          <a:p>
            <a:pPr algn="ctr"/>
            <a:r>
              <a:rPr lang="kk-KZ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5В060700       Биология</a:t>
            </a:r>
          </a:p>
          <a:p>
            <a:pPr algn="ctr"/>
            <a:r>
              <a:rPr lang="kk-KZ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Морфогенездің клеткалық механизмі</a:t>
            </a:r>
            <a:endParaRPr lang="ru-RU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36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0767" r="-1626" b="26254"/>
          <a:stretch/>
        </p:blipFill>
        <p:spPr>
          <a:xfrm>
            <a:off x="143000" y="188640"/>
            <a:ext cx="900100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08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4542" t="23423" r="14581" b="14563"/>
          <a:stretch/>
        </p:blipFill>
        <p:spPr>
          <a:xfrm>
            <a:off x="323528" y="188640"/>
            <a:ext cx="8712968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24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7210"/>
          <a:stretch/>
        </p:blipFill>
        <p:spPr>
          <a:xfrm>
            <a:off x="0" y="-250255"/>
            <a:ext cx="8964488" cy="670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93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64096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бағаналы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трансплантациялау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барысьнда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олардьң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қабілеттерін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мәселесіде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Бағаналы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клеткалардьң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трансплантацияланатын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нейрондардың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геномына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нейротрофикалық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енгізу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жоғарылатуға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құбылысынан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қорғаныш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табьлады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АҚШ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Еуропаньң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зертханаларында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алынуда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Ересек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бағаналы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клеткалардьң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ашылуы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ұлпалардың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қалпына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үрдістерінің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механизмдері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жайындагы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түсініктерімізді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Даму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потенциясы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жогары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ұрыктык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ересек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оргаиизмде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сақгалып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манызды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тұжырым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жасалынды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үстіне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репарациялык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үрдістер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тізбсгінде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буынды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Бағаналы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камбийлі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бөлінуі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жэне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туынды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клсткалар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популяцияның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өзін-өзі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сақтап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жалғастыруы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туынды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бағаналы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шыгады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тікелей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маманданып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отырады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бағаналы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камбийлі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белінген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туынды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тікелей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жіктеледі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Бағаналы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сатысында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бастапкы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ұрықтық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багыттарда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касиеттері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сақталып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тұрадь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камбийлік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сатысында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жогалады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аймактағы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құрыльмдарды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тудырады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айтылғандардан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көбею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зерттеулер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жалғастырылуда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сиякгы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түпкі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максаты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эмбриогенез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бұзылуынын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алгашкы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аныктау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жэне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коррекцияпау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эдістерін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Әдетгегідей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картаю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тежеу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максатындағы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қартаю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зертгеуге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гылыми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жобалардың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5532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285860"/>
            <a:ext cx="40005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buFont typeface="Wingdings" pitchFamily="2" charset="2"/>
              <a:buChar char="q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Тұқым қуалайтын ауруларды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модельдеу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тұқым қуалайтын аурулардың генетикалық модельдерін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алуға бағытталған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buFont typeface="Wingdings" pitchFamily="2" charset="2"/>
              <a:buChar char="q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Трансгенді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ұрықтанған жұмыртқаға немесе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сүтқоректілердің ерте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эмбриондарына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геннің фрагменті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басқа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ДНҚ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тізбегі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шетелдік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генетикалық материалды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трансгенозды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жасанды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енгізу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 алынады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Мұндай модельдер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онтогенездің молекулалық-генетикалық негіздерін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шетелдік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геннің қызметін зерттеуге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 және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т.б.</a:t>
            </a:r>
          </a:p>
          <a:p>
            <a:pPr indent="457200">
              <a:buFont typeface="Wingdings" pitchFamily="2" charset="2"/>
              <a:buChar char="q"/>
            </a:pPr>
            <a:endParaRPr lang="kk-KZ" dirty="0" smtClean="0"/>
          </a:p>
          <a:p>
            <a:pPr indent="457200">
              <a:buFont typeface="Wingdings" pitchFamily="2" charset="2"/>
              <a:buChar char="q"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43504" y="1214422"/>
            <a:ext cx="364333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buFont typeface="Wingdings" pitchFamily="2" charset="2"/>
              <a:buChar char="q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Молекулалық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заманауи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зертханалық диагностиканың басым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бағыттарының бірі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Оның артықшылығы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жан-жақтылық, кез-келген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ДНҚ-ны жасушалар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тіндерді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 пайдалану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анализдің жоғары ерекшелігі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дәлдігі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285728"/>
            <a:ext cx="51569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Трансляциялық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медицина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Клондау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технологиясьш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фенотипті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жэне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генетикалык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сэйкес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биомедицина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жэне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ауылшаруашылыгыныц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теориялык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жэне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шешуге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клондауды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жіктелген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клеткалардьщ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тотипотештілігі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жэне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қартаюы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клеткалардьщ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өзгеруі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мэселесін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сэйкес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келуі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клондау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препаратгарды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ұқсас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тексеруге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клонды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Бұндай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жетіспеушілігінің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жэне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жарамсыздығын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қалпьша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жэне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трансплантация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жатырқамайды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Трансгенді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Ауылшаруашылық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селекциясының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казіргі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эдістері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генетикалык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өзгергіштікті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селекцияның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геноммен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шектелуде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шскарасынан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жэне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түраралық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өзгергіштікті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тасымалдау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ягни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геномын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геномына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рекомбинантты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кұрылымы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геномында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калпына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58088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Трансгенмен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кодталатын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белок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трансгенді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Геномында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трансгенді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трансгенді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ұрпакгарына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берепн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трансгенді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жануарлардьщ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-трансгендер-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кұрылады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сүтқоректілер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тасымалдауда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—1)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зиготаның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пронуклеусына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рекомбинантгы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микроиньекциясы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—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2.ретровирустардың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тасымалдау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3.жыныс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жэне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соматикалык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клеткалардьщ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трансформацияланган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ядроларын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тасымалдау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спермияларды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ДНҚ-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тасымалдаушы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колданылады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Сүтқоректілердің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генетикалык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таситын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эдістердің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бэрі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онтогенездің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ұрықганган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жұмыртқадан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бластоциста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болганга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қамтиды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рецепиенттің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соңгысы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жатырда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имплантациялану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ДНҚ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микроиньекциясы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әдісімсн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тышқан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зиготасының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пронуклеусьна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көшіруді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қарастырайык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мынада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аналығының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жұмыртқа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зиготаларын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жан-жағынан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коршап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фолликулярлы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босатып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микроскоп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инкубациялайды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зиготаны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микропипеткамен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бекітеді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қарамақарсы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жагынан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ерітіндіге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салынған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инъекциялы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микропипеткага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жақындатады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Бөтен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зиготасының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пронуклеусіне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енгізу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плазмидалар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промотор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жэне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қоданылады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68410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571480"/>
            <a:ext cx="635798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Болжамдық-профилактикалық медицинаның негізгі</a:t>
            </a:r>
            <a:r>
              <a:rPr lang="ru-RU" b="1" dirty="0" smtClean="0"/>
              <a:t> </a:t>
            </a:r>
            <a:r>
              <a:rPr lang="ru-RU" b="1" dirty="0" err="1" smtClean="0"/>
              <a:t>технологиялық платформалары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428736"/>
            <a:ext cx="67151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биоинформатика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неврология, эндокринология, кардиология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онкология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саласында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математикалық модельдеу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әдістерін қолдану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биоақпараттық базаны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құрудың гендік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фенотиптік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технологиялары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нуклидтік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диагностика -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радионуклидтерді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онкологиялық аурулардың ерте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диагностикасы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 қолдану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Биомаркерлердің әлеуметтік маңызы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ауруларды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диагностикалаудағы рөлі жасқа байланысты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ауруларды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ерте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сатысында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анықтауға және оларды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емдеу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тиімділігін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бақылауға мүмкіндік береді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85728"/>
            <a:ext cx="650085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Қартаюға қарсы технологиялар</a:t>
            </a:r>
            <a:r>
              <a:rPr lang="ru-RU" b="1" dirty="0" smtClean="0"/>
              <a:t> - </a:t>
            </a:r>
            <a:r>
              <a:rPr lang="ru-RU" b="1" dirty="0" err="1" smtClean="0"/>
              <a:t>қартаюды </a:t>
            </a:r>
            <a:r>
              <a:rPr lang="ru-RU" b="1" dirty="0" smtClean="0"/>
              <a:t>«</a:t>
            </a:r>
            <a:r>
              <a:rPr lang="ru-RU" b="1" dirty="0" err="1" smtClean="0"/>
              <a:t>емдеу</a:t>
            </a:r>
            <a:r>
              <a:rPr lang="ru-RU" b="1" dirty="0" smtClean="0"/>
              <a:t>» </a:t>
            </a:r>
            <a:r>
              <a:rPr lang="ru-RU" b="1" dirty="0" err="1" smtClean="0"/>
              <a:t>және жастықды сақтау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428736"/>
            <a:ext cx="70723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Инновациялық технологиялар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қартаю маркерлері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чиптер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молекулалық-генетикалық болжамды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тесттер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жаңа «қорғаныс» препараттары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регенеративті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өнімдері,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оңтайлы диеталар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 белсенділіктің деңгейлерін есептеуге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 веб-қосымшалар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428604"/>
            <a:ext cx="45111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Дараланған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медицина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166843"/>
            <a:ext cx="721523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Дербестендірілген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медицина»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термині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алғаш рет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американдық зерттеуші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Кевал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Джейннің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(1998)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монографиясы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атауында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бағыт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молекулалық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медицинамен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тығыз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көбіне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жасушалық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биомолекулалық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диагностика,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емдеу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оңалту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құралдарына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негізделген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тиісті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инновациялық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технологиялардың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дамуын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классикалық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аспект: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патологиялық жағдайдың алдын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егер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емдеу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428736"/>
            <a:ext cx="757242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Биомедицина-адам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ағзасын, оның қалыпты және патологиялық құрылымы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патологиялық жағдайларын зерттейтін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биология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саласы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қатар  диагностикалау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түзету және теориялық тұрғыдан емдеу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 болып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285728"/>
            <a:ext cx="5402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Биомедицина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9938" name="AutoShape 2" descr="ÐÐ¸Ð¾Ð¼ÐµÐ´Ð¸ÑÐ¸Ð½Ð° Ð² ÐÑÐ·Ð±Ð°ÑÑÐºÐ¾Ð¼ ÑÐµÑÐ½Ð¾Ð¿Ð°ÑÐº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786058"/>
            <a:ext cx="7929650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Биомедициналық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 практикада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қолданған кезде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диагностикалық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терапиялық немесе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профилактикалық әсер етуге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қабілетті жаңа биологиялық объектілер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 өнімдерін жасауға бағытталған күрделі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Бірқатар ауыр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әлеуметтік маңызы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ауруларды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диагностикалаудың және емдеудің жаңа әдістері қазірдің өзінде жасалды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келесі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биомедициналық технологияларды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 негізінде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клиникалық сынақтардан өтіп жатыр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дің жасушалары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өнімдерімен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 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аутоиммунды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ауруларды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емдеу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типті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қант диабеті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инфаркт,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жұлын жарақаттары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генетикалық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бейімділікті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пренозологиялық тестілеу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дәрілік терапияны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таңдау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гендік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терапия (иммунитет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тапшылығын емдеу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муковисцидоз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Гаучер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ауруы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қатерлі ісіктің кейбір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 және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ЖҚТБ) Паркинсон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ауруын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емдеуде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айтарлықтай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6" y="1571612"/>
            <a:ext cx="3571900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err="1" smtClean="0"/>
              <a:t>Бағдарламашы биологиялық процестер</a:t>
            </a:r>
            <a:r>
              <a:rPr lang="ru-RU" sz="2000" dirty="0" smtClean="0"/>
              <a:t> мен </a:t>
            </a:r>
            <a:r>
              <a:rPr lang="ru-RU" sz="2000" dirty="0" err="1" smtClean="0"/>
              <a:t>құрылымдардың модельдерін</a:t>
            </a:r>
            <a:r>
              <a:rPr lang="ru-RU" sz="2000" dirty="0" smtClean="0"/>
              <a:t> </a:t>
            </a:r>
            <a:r>
              <a:rPr lang="ru-RU" sz="2000" dirty="0" err="1" smtClean="0"/>
              <a:t>жасайды</a:t>
            </a:r>
            <a:r>
              <a:rPr lang="ru-RU" sz="2000" dirty="0" smtClean="0"/>
              <a:t>; </a:t>
            </a:r>
            <a:r>
              <a:rPr lang="ru-RU" sz="2000" dirty="0" err="1" smtClean="0"/>
              <a:t>тиісті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бағдарламалар сыртқы әсерлерге</a:t>
            </a:r>
            <a:r>
              <a:rPr lang="ru-RU" sz="2000" dirty="0" smtClean="0"/>
              <a:t>, </a:t>
            </a:r>
            <a:r>
              <a:rPr lang="ru-RU" sz="2000" dirty="0" err="1" smtClean="0"/>
              <a:t>емдеуге</a:t>
            </a:r>
            <a:r>
              <a:rPr lang="ru-RU" sz="2000" dirty="0" smtClean="0"/>
              <a:t>, </a:t>
            </a:r>
            <a:r>
              <a:rPr lang="ru-RU" sz="2000" dirty="0" err="1" smtClean="0"/>
              <a:t>аурудың дамуына</a:t>
            </a:r>
            <a:r>
              <a:rPr lang="ru-RU" sz="2000" dirty="0" smtClean="0"/>
              <a:t> </a:t>
            </a:r>
            <a:r>
              <a:rPr lang="ru-RU" sz="2000" dirty="0" err="1" smtClean="0"/>
              <a:t>немесе</a:t>
            </a:r>
            <a:r>
              <a:rPr lang="ru-RU" sz="2000" dirty="0" smtClean="0"/>
              <a:t> </a:t>
            </a:r>
            <a:r>
              <a:rPr lang="ru-RU" sz="2000" dirty="0" err="1" smtClean="0"/>
              <a:t>қартаюға байланысты</a:t>
            </a:r>
            <a:r>
              <a:rPr lang="ru-RU" sz="2000" dirty="0" smtClean="0"/>
              <a:t> </a:t>
            </a:r>
            <a:r>
              <a:rPr lang="ru-RU" sz="2000" dirty="0" err="1" smtClean="0"/>
              <a:t>биологиялық құрылымның</a:t>
            </a:r>
            <a:r>
              <a:rPr lang="ru-RU" sz="2000" dirty="0" smtClean="0"/>
              <a:t>, </a:t>
            </a:r>
            <a:r>
              <a:rPr lang="ru-RU" sz="2000" dirty="0" err="1" smtClean="0"/>
              <a:t>жүйенің немесе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организмнің мінез-құлқын болжай</a:t>
            </a:r>
            <a:r>
              <a:rPr lang="ru-RU" sz="2000" dirty="0" smtClean="0"/>
              <a:t> </a:t>
            </a:r>
            <a:r>
              <a:rPr lang="ru-RU" sz="2000" dirty="0" err="1" smtClean="0"/>
              <a:t>алады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313" y="1643063"/>
            <a:ext cx="4371975" cy="38576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728" y="285728"/>
            <a:ext cx="5143504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err="1" smtClean="0"/>
              <a:t>Биомеханикадағы компьютерлік</a:t>
            </a:r>
            <a:r>
              <a:rPr lang="ru-RU" sz="3200" dirty="0" smtClean="0"/>
              <a:t> </a:t>
            </a:r>
            <a:r>
              <a:rPr lang="ru-RU" sz="3200" dirty="0" err="1" smtClean="0"/>
              <a:t>модельдеу</a:t>
            </a:r>
            <a:endParaRPr lang="ru-RU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285728"/>
            <a:ext cx="5953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Имплантация,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эндопротездеу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785794"/>
            <a:ext cx="4429156" cy="34163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1963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ағылшын дәрігері Дж.Чарнли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жамбас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феморальды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мойынның толық протезін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Жаңа цементтеу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материалы - метилметакрилат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әлі күнге дейін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сүйек цементі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48064" y="2451895"/>
            <a:ext cx="4143404" cy="350043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6" y="571480"/>
            <a:ext cx="3273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Жасанды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жүрек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00496" y="1428736"/>
            <a:ext cx="4572000" cy="470898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2000" dirty="0" err="1" smtClean="0"/>
              <a:t>Адамдарға жасанды</a:t>
            </a:r>
            <a:r>
              <a:rPr lang="ru-RU" sz="2000" dirty="0" smtClean="0"/>
              <a:t> </a:t>
            </a:r>
            <a:r>
              <a:rPr lang="ru-RU" sz="2000" dirty="0" err="1" smtClean="0"/>
              <a:t>жүректі алғашқы имплантациялауды</a:t>
            </a:r>
            <a:r>
              <a:rPr lang="ru-RU" sz="2000" dirty="0" smtClean="0"/>
              <a:t> 1969 </a:t>
            </a:r>
            <a:r>
              <a:rPr lang="ru-RU" sz="2000" dirty="0" err="1" smtClean="0"/>
              <a:t>жылы</a:t>
            </a:r>
            <a:r>
              <a:rPr lang="ru-RU" sz="2000" dirty="0" smtClean="0"/>
              <a:t> </a:t>
            </a:r>
            <a:r>
              <a:rPr lang="ru-RU" sz="2000" dirty="0" err="1" smtClean="0"/>
              <a:t>АҚШ-та </a:t>
            </a:r>
            <a:r>
              <a:rPr lang="ru-RU" sz="2000" dirty="0" smtClean="0"/>
              <a:t>Д.Кули </a:t>
            </a:r>
            <a:r>
              <a:rPr lang="ru-RU" sz="2000" dirty="0" err="1" smtClean="0"/>
              <a:t>жасады</a:t>
            </a:r>
            <a:r>
              <a:rPr lang="ru-RU" sz="2000" dirty="0" smtClean="0"/>
              <a:t>. Трансплантация </a:t>
            </a:r>
            <a:r>
              <a:rPr lang="ru-RU" sz="2000" dirty="0" err="1" smtClean="0"/>
              <a:t>үшін адамның жүрегі табылғанша</a:t>
            </a:r>
            <a:r>
              <a:rPr lang="ru-RU" sz="2000" dirty="0" smtClean="0"/>
              <a:t>, аппарат 64 </a:t>
            </a:r>
            <a:r>
              <a:rPr lang="ru-RU" sz="2000" dirty="0" err="1" smtClean="0"/>
              <a:t>сағат жұмыс істеді</a:t>
            </a:r>
            <a:r>
              <a:rPr lang="ru-RU" sz="2000" dirty="0" smtClean="0"/>
              <a:t>. </a:t>
            </a:r>
            <a:r>
              <a:rPr lang="ru-RU" sz="2000" dirty="0" err="1" smtClean="0"/>
              <a:t>Ұзақ мерзімді</a:t>
            </a:r>
            <a:r>
              <a:rPr lang="ru-RU" sz="2000" dirty="0" smtClean="0"/>
              <a:t> </a:t>
            </a:r>
            <a:r>
              <a:rPr lang="ru-RU" sz="2000" dirty="0" err="1" smtClean="0"/>
              <a:t>жасанды</a:t>
            </a:r>
            <a:r>
              <a:rPr lang="ru-RU" sz="2000" dirty="0" smtClean="0"/>
              <a:t> </a:t>
            </a:r>
            <a:r>
              <a:rPr lang="ru-RU" sz="2000" dirty="0" err="1" smtClean="0"/>
              <a:t>жүректі имплантациялауды</a:t>
            </a:r>
            <a:r>
              <a:rPr lang="ru-RU" sz="2000" dirty="0" smtClean="0"/>
              <a:t> 1982 </a:t>
            </a:r>
            <a:r>
              <a:rPr lang="ru-RU" sz="2000" dirty="0" err="1" smtClean="0"/>
              <a:t>жылы</a:t>
            </a:r>
            <a:r>
              <a:rPr lang="ru-RU" sz="2000" dirty="0" smtClean="0"/>
              <a:t> 2 </a:t>
            </a:r>
            <a:r>
              <a:rPr lang="ru-RU" sz="2000" dirty="0" err="1" smtClean="0"/>
              <a:t>желтоқсанда </a:t>
            </a:r>
            <a:r>
              <a:rPr lang="ru-RU" sz="2000" dirty="0" smtClean="0"/>
              <a:t>Юта </a:t>
            </a:r>
            <a:r>
              <a:rPr lang="ru-RU" sz="2000" dirty="0" err="1" smtClean="0"/>
              <a:t>Университетінің медициналық орталығының хирургтары</a:t>
            </a:r>
            <a:r>
              <a:rPr lang="ru-RU" sz="2000" dirty="0" smtClean="0"/>
              <a:t>, </a:t>
            </a:r>
            <a:r>
              <a:rPr lang="ru-RU" sz="2000" dirty="0" err="1" smtClean="0"/>
              <a:t>АҚШ-та жасады</a:t>
            </a:r>
            <a:r>
              <a:rPr lang="ru-RU" sz="20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err="1" smtClean="0"/>
              <a:t>Болашақта жасанды</a:t>
            </a:r>
            <a:r>
              <a:rPr lang="ru-RU" sz="2000" dirty="0" smtClean="0"/>
              <a:t> </a:t>
            </a:r>
            <a:r>
              <a:rPr lang="ru-RU" sz="2000" dirty="0" err="1" smtClean="0"/>
              <a:t>жүрекке белдікке</a:t>
            </a:r>
            <a:r>
              <a:rPr lang="ru-RU" sz="2000" dirty="0" smtClean="0"/>
              <a:t> </a:t>
            </a:r>
            <a:r>
              <a:rPr lang="ru-RU" sz="2000" dirty="0" err="1" smtClean="0"/>
              <a:t>бекітілген</a:t>
            </a:r>
            <a:r>
              <a:rPr lang="ru-RU" sz="2000" dirty="0" smtClean="0"/>
              <a:t> </a:t>
            </a:r>
            <a:r>
              <a:rPr lang="ru-RU" sz="2000" dirty="0" err="1" smtClean="0"/>
              <a:t>аккумулятордан</a:t>
            </a:r>
            <a:r>
              <a:rPr lang="ru-RU" sz="2000" dirty="0" smtClean="0"/>
              <a:t> </a:t>
            </a:r>
            <a:r>
              <a:rPr lang="ru-RU" sz="2000" dirty="0" err="1" smtClean="0"/>
              <a:t>қуат алатын</a:t>
            </a:r>
            <a:r>
              <a:rPr lang="ru-RU" sz="2000" dirty="0" smtClean="0"/>
              <a:t> </a:t>
            </a:r>
            <a:r>
              <a:rPr lang="ru-RU" sz="2000" dirty="0" err="1" smtClean="0"/>
              <a:t>электр</a:t>
            </a:r>
            <a:r>
              <a:rPr lang="ru-RU" sz="2000" dirty="0" smtClean="0"/>
              <a:t> </a:t>
            </a:r>
            <a:r>
              <a:rPr lang="ru-RU" sz="2000" dirty="0" err="1" smtClean="0"/>
              <a:t>сорғысы салынады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9" y="428617"/>
            <a:ext cx="2290762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04" y="3857617"/>
            <a:ext cx="2905125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357430"/>
            <a:ext cx="2333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642918"/>
            <a:ext cx="370646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 smtClean="0"/>
              <a:t>Нейрокомпьютерлік</a:t>
            </a:r>
            <a:r>
              <a:rPr lang="ru-RU" dirty="0" smtClean="0"/>
              <a:t> технология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286124"/>
            <a:ext cx="7929618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Ғалымдар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күшімен басқарылатын жасанды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 ойлап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4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x4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датчик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әйел миының кортикальды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мотор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орталықтарына салынған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Датчиктердегі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жүздеген инелер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 ми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жасушасынан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электрлік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импульс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импульстар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қолдың шынтақтан, білектен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бүгілетін және қимылдарды ұстауға қабілетті қозғалысына арналған командаларға беріледі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0166" y="1214422"/>
            <a:ext cx="5711845" cy="17145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071546"/>
            <a:ext cx="7858180" cy="452431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Федерациясында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Ресейдің Денсаулық сақтау және әлеуметтік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даму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министрлігінің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Ресейдің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РАМС, РАС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ФМБА-ның ғылыми ұйымдары белгілі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қатерлі ісік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ауруларын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лимфомалар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миеломалар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лейкемия),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аутоиммунды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ауруларды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мультипликативті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склероз,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лупус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ревматоидты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артрит, склеродерма)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емдеу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 жасушалық және гендік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әдістерін дамыту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зерттеулер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жүргізуде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ауруы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орақ жасушаларының анемиясы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иммундық жетіспеушілік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жағдайы, мүйіз қабығының жарақаттары,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инсульт, инфаркт, Паркинсон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ауруы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асқазан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он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ішектің жаралары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жұлын жарақаттары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бауыр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жеткіліксіздігінің терапиясы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7200" algn="just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Мезенхималық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ұлпа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жасушаларын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терінің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радиациялық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зақымдануын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емдеу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технологиясы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жасалды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7200" algn="just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қатар, науқастың генетикалық профилін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ескере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емдеудің жеке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нормалары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әдістерін таңдауға негізделген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дербестендірілген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медицинаның әдістемелік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арсеналы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түрде отандық денсаулық сақтау тәжірибесіне енгізілуде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денсаулықты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жоспарлауды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аурулардың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емдеу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таңдауды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кәсіптік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қауіп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факторларының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әсерін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анықтауды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білдіреді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Дербестендірілген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медицинаның жеке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бағыты фармакогеномика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оңтайлы дәрілік терапияны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таңдауға генетикалық бейімділікті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зерттейтін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клиникалық және ғылыми пән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000108"/>
            <a:ext cx="7500990" cy="424731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Жасушалық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дің жасушаларын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 өнімдерін қолдануға негізделген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биомедициналық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Бағаналы жасушаларды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емдеу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Генетикалық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тұқым қуалайтын аурулардың болуын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тасымалдау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ықтималдығын анықтауға мүмкіндік беретін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биомедициналық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технология;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болжамды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 және кейбір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ауруларға бейімділікті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дәрілік терапияның генетикалық негізделген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таңдауын жасау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Генотерапия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медициналық практикада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гендік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инженерия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әдістерін қолданатын биомедициналық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Биоинформатика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биомедициналық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биологиялық процестерді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кремниймен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 береді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Биоинженерия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 мақсаттағы жаңа биологиялық объектілерді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өзгертуге, жетілдіруге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құруға бағытталған биомедициналық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85728"/>
            <a:ext cx="74799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Биомедициналық технология түрлері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571612"/>
            <a:ext cx="7858180" cy="353943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Клиникалық емес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зерттеулер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адамдарда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терапиялық мақсаты жоқ биомедициналық зерттеулер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Клиникалық зерттеулер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 көмек көрсетумен біріктірілген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 зерттеулерге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357166"/>
            <a:ext cx="724429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Клиникалық және клиникалық емес</a:t>
            </a:r>
          </a:p>
          <a:p>
            <a:pPr algn="ctr"/>
            <a:r>
              <a:rPr lang="kk-KZ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</a:t>
            </a:r>
            <a:r>
              <a:rPr lang="kk-KZ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иомедициналық зертеу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285728"/>
            <a:ext cx="8158162" cy="714375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Заманауи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    биомедицина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57158" y="1142984"/>
            <a:ext cx="4040188" cy="711216"/>
          </a:xfrm>
          <a:prstGeom prst="flowChartTermina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Медицинадағы негізгі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тенденциялар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28596" y="2143116"/>
            <a:ext cx="4043363" cy="35901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Регенеративті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медицина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Трансляциялық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Дараланған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Болжамдық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болжамды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медицина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сақтайтын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5102225" y="1214438"/>
            <a:ext cx="4041775" cy="639762"/>
          </a:xfrm>
          <a:prstGeom prst="flowChartTermina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>
              <a:defRPr/>
            </a:pPr>
            <a:r>
              <a:rPr lang="ru-RU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Ғылымдағы негізгі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тенденциялар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4857752" y="2143116"/>
            <a:ext cx="4038600" cy="3821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000" dirty="0" err="1" smtClean="0"/>
              <a:t>Генді</a:t>
            </a:r>
            <a:r>
              <a:rPr lang="ru-RU" sz="2000" dirty="0" smtClean="0"/>
              <a:t> </a:t>
            </a:r>
            <a:r>
              <a:rPr lang="ru-RU" sz="2000" dirty="0" err="1" smtClean="0"/>
              <a:t>оқу</a:t>
            </a:r>
            <a:endParaRPr lang="ru-RU" sz="20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err="1" smtClean="0"/>
              <a:t>Жасушалар</a:t>
            </a:r>
            <a:r>
              <a:rPr lang="ru-RU" sz="2000" dirty="0" smtClean="0"/>
              <a:t> мен </a:t>
            </a:r>
            <a:r>
              <a:rPr lang="ru-RU" sz="2000" dirty="0" err="1" smtClean="0"/>
              <a:t>жеке</a:t>
            </a:r>
            <a:r>
              <a:rPr lang="ru-RU" sz="2000" dirty="0" smtClean="0"/>
              <a:t> </a:t>
            </a:r>
            <a:r>
              <a:rPr lang="ru-RU" sz="2000" dirty="0" err="1" smtClean="0"/>
              <a:t>молекулалар</a:t>
            </a:r>
            <a:r>
              <a:rPr lang="ru-RU" sz="2000" dirty="0" smtClean="0"/>
              <a:t> </a:t>
            </a:r>
            <a:r>
              <a:rPr lang="ru-RU" sz="2000" dirty="0" err="1" smtClean="0"/>
              <a:t>деңгейіндегі терапевтік</a:t>
            </a:r>
            <a:r>
              <a:rPr lang="ru-RU" sz="2000" dirty="0" smtClean="0"/>
              <a:t> </a:t>
            </a:r>
            <a:r>
              <a:rPr lang="ru-RU" sz="2000" dirty="0" err="1" smtClean="0"/>
              <a:t>манипуляциялар</a:t>
            </a:r>
            <a:r>
              <a:rPr lang="ru-RU" sz="2000" dirty="0" smtClean="0"/>
              <a:t> (</a:t>
            </a:r>
            <a:r>
              <a:rPr lang="ru-RU" sz="2000" dirty="0" err="1" smtClean="0"/>
              <a:t>молекулалық нысана</a:t>
            </a:r>
            <a:r>
              <a:rPr lang="ru-RU" sz="2000" dirty="0" smtClean="0"/>
              <a:t>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err="1" smtClean="0"/>
              <a:t>Силиконды</a:t>
            </a:r>
            <a:r>
              <a:rPr lang="ru-RU" sz="2000" dirty="0" smtClean="0"/>
              <a:t> </a:t>
            </a:r>
            <a:r>
              <a:rPr lang="ru-RU" sz="2000" dirty="0" err="1" smtClean="0"/>
              <a:t>модельдеуде</a:t>
            </a:r>
            <a:r>
              <a:rPr lang="ru-RU" sz="2000" dirty="0" smtClean="0"/>
              <a:t> (</a:t>
            </a:r>
            <a:r>
              <a:rPr lang="ru-RU" sz="2000" dirty="0" err="1" smtClean="0"/>
              <a:t>биоинформатика</a:t>
            </a:r>
            <a:r>
              <a:rPr lang="ru-RU" sz="2000" dirty="0" smtClean="0"/>
              <a:t>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err="1" smtClean="0"/>
              <a:t>Технологиялардың конвергенциясы</a:t>
            </a:r>
            <a:r>
              <a:rPr lang="ru-RU" sz="2000" dirty="0" smtClean="0"/>
              <a:t> </a:t>
            </a:r>
            <a:r>
              <a:rPr lang="ru-RU" sz="2000" dirty="0" err="1" smtClean="0"/>
              <a:t>(био-нано-ақпарат</a:t>
            </a:r>
            <a:r>
              <a:rPr lang="ru-RU" sz="2000" dirty="0" smtClean="0"/>
              <a:t>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285728"/>
            <a:ext cx="4969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Регенеративті</a:t>
            </a:r>
            <a:r>
              <a:rPr lang="ru-RU" sz="2800" dirty="0" smtClean="0"/>
              <a:t>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медицина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980728"/>
            <a:ext cx="3711894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Эндогенді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белсендіру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трансплантациясы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терапиясы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ауру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зақымдалған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(травматизм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ұлпаларды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қалпына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528" y="980728"/>
            <a:ext cx="4319910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072494" cy="52629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err="1" smtClean="0"/>
              <a:t>Жасуша</a:t>
            </a:r>
            <a:r>
              <a:rPr lang="ru-RU" sz="1600" dirty="0" smtClean="0"/>
              <a:t> </a:t>
            </a:r>
            <a:r>
              <a:rPr lang="ru-RU" sz="1600" dirty="0" err="1" smtClean="0"/>
              <a:t>трансплантациясы</a:t>
            </a:r>
            <a:r>
              <a:rPr lang="ru-RU" sz="1600" dirty="0" smtClean="0"/>
              <a:t>, </a:t>
            </a:r>
            <a:r>
              <a:rPr lang="ru-RU" sz="1600" dirty="0" err="1" smtClean="0"/>
              <a:t>сондай-ақ жасушалық </a:t>
            </a:r>
            <a:r>
              <a:rPr lang="ru-RU" sz="1600" dirty="0" smtClean="0"/>
              <a:t>терапия </a:t>
            </a:r>
            <a:r>
              <a:rPr lang="ru-RU" sz="1600" dirty="0" err="1" smtClean="0"/>
              <a:t>деп</a:t>
            </a:r>
            <a:r>
              <a:rPr lang="ru-RU" sz="1600" dirty="0" smtClean="0"/>
              <a:t> </a:t>
            </a:r>
            <a:r>
              <a:rPr lang="ru-RU" sz="1600" dirty="0" err="1" smtClean="0"/>
              <a:t>аталады</a:t>
            </a:r>
            <a:r>
              <a:rPr lang="ru-RU" sz="1600" dirty="0" smtClean="0"/>
              <a:t>, оны </a:t>
            </a:r>
            <a:r>
              <a:rPr lang="ru-RU" sz="1600" dirty="0" err="1" smtClean="0"/>
              <a:t>емдеу</a:t>
            </a:r>
            <a:r>
              <a:rPr lang="ru-RU" sz="1600" dirty="0" smtClean="0"/>
              <a:t> </a:t>
            </a:r>
            <a:r>
              <a:rPr lang="ru-RU" sz="1600" dirty="0" err="1" smtClean="0"/>
              <a:t>мақсатында </a:t>
            </a:r>
            <a:r>
              <a:rPr lang="ru-RU" sz="1600" dirty="0" smtClean="0"/>
              <a:t>ауру </a:t>
            </a:r>
            <a:r>
              <a:rPr lang="ru-RU" sz="1600" dirty="0" err="1" smtClean="0"/>
              <a:t>организмге</a:t>
            </a:r>
            <a:r>
              <a:rPr lang="ru-RU" sz="1600" dirty="0" smtClean="0"/>
              <a:t> </a:t>
            </a:r>
            <a:r>
              <a:rPr lang="ru-RU" sz="1600" dirty="0" err="1" smtClean="0"/>
              <a:t>жасушаларды</a:t>
            </a:r>
            <a:r>
              <a:rPr lang="ru-RU" sz="1600" dirty="0" smtClean="0"/>
              <a:t> </a:t>
            </a:r>
            <a:r>
              <a:rPr lang="ru-RU" sz="1600" dirty="0" err="1" smtClean="0"/>
              <a:t>трансплантациялауға негізделген</a:t>
            </a:r>
            <a:r>
              <a:rPr lang="ru-RU" sz="1600" dirty="0" smtClean="0"/>
              <a:t> </a:t>
            </a:r>
            <a:r>
              <a:rPr lang="ru-RU" sz="1600" dirty="0" err="1" smtClean="0"/>
              <a:t>терапиялық тәсілдер кешені</a:t>
            </a:r>
            <a:r>
              <a:rPr lang="ru-RU" sz="1600" dirty="0" smtClean="0"/>
              <a:t>. </a:t>
            </a:r>
            <a:r>
              <a:rPr lang="ru-RU" sz="1600" dirty="0" err="1" smtClean="0"/>
              <a:t>Жасуша</a:t>
            </a:r>
            <a:r>
              <a:rPr lang="ru-RU" sz="1600" dirty="0" smtClean="0"/>
              <a:t> </a:t>
            </a:r>
            <a:r>
              <a:rPr lang="ru-RU" sz="1600" dirty="0" err="1" smtClean="0"/>
              <a:t>трансплантациясының кеңінен танымал</a:t>
            </a:r>
            <a:r>
              <a:rPr lang="ru-RU" sz="1600" dirty="0" smtClean="0"/>
              <a:t> </a:t>
            </a:r>
            <a:r>
              <a:rPr lang="ru-RU" sz="1600" dirty="0" err="1" smtClean="0"/>
              <a:t>және </a:t>
            </a:r>
            <a:r>
              <a:rPr lang="ru-RU" sz="1600" dirty="0" smtClean="0"/>
              <a:t>тез </a:t>
            </a:r>
            <a:r>
              <a:rPr lang="ru-RU" sz="1600" dirty="0" err="1" smtClean="0"/>
              <a:t>дамып</a:t>
            </a:r>
            <a:r>
              <a:rPr lang="ru-RU" sz="1600" dirty="0" smtClean="0"/>
              <a:t> </a:t>
            </a:r>
            <a:r>
              <a:rPr lang="ru-RU" sz="1600" dirty="0" err="1" smtClean="0"/>
              <a:t>келе</a:t>
            </a:r>
            <a:r>
              <a:rPr lang="ru-RU" sz="1600" dirty="0" smtClean="0"/>
              <a:t> </a:t>
            </a:r>
            <a:r>
              <a:rPr lang="ru-RU" sz="1600" dirty="0" err="1" smtClean="0"/>
              <a:t>жатқан бағыттарының бірі</a:t>
            </a:r>
            <a:r>
              <a:rPr lang="ru-RU" sz="1600" dirty="0" smtClean="0"/>
              <a:t> - </a:t>
            </a:r>
            <a:r>
              <a:rPr lang="ru-RU" sz="1600" dirty="0" err="1" smtClean="0"/>
              <a:t>дің жасушалары</a:t>
            </a:r>
            <a:r>
              <a:rPr lang="ru-RU" sz="1600" dirty="0" smtClean="0"/>
              <a:t> </a:t>
            </a:r>
            <a:r>
              <a:rPr lang="ru-RU" sz="1600" dirty="0" err="1" smtClean="0"/>
              <a:t>терапиясы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 err="1" smtClean="0"/>
              <a:t>Жасуша</a:t>
            </a:r>
            <a:r>
              <a:rPr lang="ru-RU" sz="1600" dirty="0" smtClean="0"/>
              <a:t> </a:t>
            </a:r>
            <a:r>
              <a:rPr lang="ru-RU" sz="1600" dirty="0" err="1" smtClean="0"/>
              <a:t>трансплантациясы</a:t>
            </a:r>
            <a:r>
              <a:rPr lang="ru-RU" sz="1600" dirty="0" smtClean="0"/>
              <a:t> </a:t>
            </a:r>
            <a:r>
              <a:rPr lang="ru-RU" sz="1600" dirty="0" err="1" smtClean="0"/>
              <a:t>дәйекті</a:t>
            </a:r>
            <a:r>
              <a:rPr lang="ru-RU" sz="1600" dirty="0" smtClean="0"/>
              <a:t> </a:t>
            </a:r>
            <a:r>
              <a:rPr lang="ru-RU" sz="1600" dirty="0" err="1" smtClean="0"/>
              <a:t>кезеңдерді</a:t>
            </a:r>
            <a:r>
              <a:rPr lang="ru-RU" sz="1600" dirty="0" smtClean="0"/>
              <a:t> </a:t>
            </a:r>
            <a:r>
              <a:rPr lang="ru-RU" sz="1600" dirty="0" err="1" smtClean="0"/>
              <a:t>қамтиды</a:t>
            </a:r>
            <a:r>
              <a:rPr lang="ru-RU" sz="1600" dirty="0" smtClean="0"/>
              <a:t>: </a:t>
            </a:r>
            <a:r>
              <a:rPr lang="ru-RU" sz="1600" dirty="0" err="1" smtClean="0"/>
              <a:t>жасушаларды</a:t>
            </a:r>
            <a:r>
              <a:rPr lang="ru-RU" sz="1600" dirty="0" smtClean="0"/>
              <a:t> </a:t>
            </a:r>
            <a:r>
              <a:rPr lang="ru-RU" sz="1600" dirty="0" err="1" smtClean="0"/>
              <a:t>тіндерден</a:t>
            </a:r>
            <a:r>
              <a:rPr lang="ru-RU" sz="1600" dirty="0" smtClean="0"/>
              <a:t> </a:t>
            </a:r>
            <a:r>
              <a:rPr lang="ru-RU" sz="1600" dirty="0" err="1" smtClean="0"/>
              <a:t>оқшаулау</a:t>
            </a:r>
            <a:r>
              <a:rPr lang="ru-RU" sz="1600" dirty="0" smtClean="0"/>
              <a:t>, </a:t>
            </a:r>
            <a:r>
              <a:rPr lang="ru-RU" sz="1600" dirty="0" err="1" smtClean="0"/>
              <a:t>жасанды</a:t>
            </a:r>
            <a:r>
              <a:rPr lang="ru-RU" sz="1600" dirty="0" smtClean="0"/>
              <a:t> </a:t>
            </a:r>
            <a:r>
              <a:rPr lang="ru-RU" sz="1600" dirty="0" err="1" smtClean="0"/>
              <a:t>ортадағы</a:t>
            </a:r>
            <a:r>
              <a:rPr lang="ru-RU" sz="1600" dirty="0" smtClean="0"/>
              <a:t> </a:t>
            </a:r>
            <a:r>
              <a:rPr lang="ru-RU" sz="1600" dirty="0" err="1" smtClean="0"/>
              <a:t>организмнен</a:t>
            </a:r>
            <a:r>
              <a:rPr lang="ru-RU" sz="1600" dirty="0" smtClean="0"/>
              <a:t> </a:t>
            </a:r>
            <a:r>
              <a:rPr lang="ru-RU" sz="1600" dirty="0" err="1" smtClean="0"/>
              <a:t>тыс</a:t>
            </a:r>
            <a:r>
              <a:rPr lang="ru-RU" sz="1600" dirty="0" smtClean="0"/>
              <a:t> </a:t>
            </a:r>
            <a:r>
              <a:rPr lang="ru-RU" sz="1600" dirty="0" err="1" smtClean="0"/>
              <a:t>манипуляциялар</a:t>
            </a:r>
            <a:r>
              <a:rPr lang="ru-RU" sz="1600" dirty="0" smtClean="0"/>
              <a:t> (</a:t>
            </a:r>
            <a:r>
              <a:rPr lang="ru-RU" sz="1600" dirty="0" err="1" smtClean="0"/>
              <a:t>тазарту</a:t>
            </a:r>
            <a:r>
              <a:rPr lang="ru-RU" sz="1600" dirty="0" smtClean="0"/>
              <a:t>, </a:t>
            </a:r>
            <a:r>
              <a:rPr lang="ru-RU" sz="1600" dirty="0" err="1" smtClean="0"/>
              <a:t>фракциялау</a:t>
            </a:r>
            <a:r>
              <a:rPr lang="ru-RU" sz="1600" dirty="0" smtClean="0"/>
              <a:t>, </a:t>
            </a:r>
            <a:r>
              <a:rPr lang="ru-RU" sz="1600" dirty="0" err="1" smtClean="0"/>
              <a:t>өсіру</a:t>
            </a:r>
            <a:r>
              <a:rPr lang="ru-RU" sz="1600" dirty="0" smtClean="0"/>
              <a:t>, ген </a:t>
            </a:r>
            <a:r>
              <a:rPr lang="ru-RU" sz="1600" dirty="0" err="1" smtClean="0"/>
              <a:t>модификациясы</a:t>
            </a:r>
            <a:r>
              <a:rPr lang="ru-RU" sz="1600" dirty="0" smtClean="0"/>
              <a:t> </a:t>
            </a:r>
            <a:r>
              <a:rPr lang="ru-RU" sz="1600" dirty="0" err="1" smtClean="0"/>
              <a:t>және</a:t>
            </a:r>
            <a:r>
              <a:rPr lang="ru-RU" sz="1600" dirty="0" smtClean="0"/>
              <a:t> </a:t>
            </a:r>
            <a:r>
              <a:rPr lang="ru-RU" sz="1600" dirty="0" err="1" smtClean="0"/>
              <a:t>басқалары</a:t>
            </a:r>
            <a:r>
              <a:rPr lang="ru-RU" sz="1600" dirty="0" smtClean="0"/>
              <a:t>) </a:t>
            </a:r>
            <a:r>
              <a:rPr lang="ru-RU" sz="1600" dirty="0" err="1" smtClean="0"/>
              <a:t>және</a:t>
            </a:r>
            <a:r>
              <a:rPr lang="ru-RU" sz="1600" dirty="0" smtClean="0"/>
              <a:t> </a:t>
            </a:r>
            <a:r>
              <a:rPr lang="ru-RU" sz="1600" dirty="0" err="1" smtClean="0"/>
              <a:t>оларды</a:t>
            </a:r>
            <a:r>
              <a:rPr lang="ru-RU" sz="1600" dirty="0" smtClean="0"/>
              <a:t> </a:t>
            </a:r>
            <a:r>
              <a:rPr lang="ru-RU" sz="1600" dirty="0" err="1" smtClean="0"/>
              <a:t>реципиенттің</a:t>
            </a:r>
            <a:r>
              <a:rPr lang="ru-RU" sz="1600" dirty="0" smtClean="0"/>
              <a:t> </a:t>
            </a:r>
            <a:r>
              <a:rPr lang="ru-RU" sz="1600" dirty="0" err="1" smtClean="0"/>
              <a:t>организміне</a:t>
            </a:r>
            <a:r>
              <a:rPr lang="ru-RU" sz="1600" dirty="0" smtClean="0"/>
              <a:t> </a:t>
            </a:r>
            <a:r>
              <a:rPr lang="ru-RU" sz="1600" dirty="0" err="1" smtClean="0"/>
              <a:t>енгізу</a:t>
            </a:r>
            <a:r>
              <a:rPr lang="ru-RU" sz="1600" dirty="0" smtClean="0"/>
              <a:t> (</a:t>
            </a:r>
            <a:r>
              <a:rPr lang="ru-RU" sz="1600" dirty="0" err="1" smtClean="0"/>
              <a:t>аллогенді</a:t>
            </a:r>
            <a:r>
              <a:rPr lang="ru-RU" sz="1600" dirty="0" smtClean="0"/>
              <a:t> </a:t>
            </a:r>
            <a:r>
              <a:rPr lang="ru-RU" sz="1600" dirty="0" err="1" smtClean="0"/>
              <a:t>және</a:t>
            </a:r>
            <a:r>
              <a:rPr lang="ru-RU" sz="1600" dirty="0" smtClean="0"/>
              <a:t> </a:t>
            </a:r>
            <a:r>
              <a:rPr lang="ru-RU" sz="1600" dirty="0" err="1" smtClean="0"/>
              <a:t>ксеногенді</a:t>
            </a:r>
            <a:r>
              <a:rPr lang="ru-RU" sz="1600" dirty="0" smtClean="0"/>
              <a:t> </a:t>
            </a:r>
            <a:r>
              <a:rPr lang="ru-RU" sz="1600" dirty="0" err="1" smtClean="0"/>
              <a:t>жасуша</a:t>
            </a:r>
            <a:r>
              <a:rPr lang="ru-RU" sz="1600" dirty="0" smtClean="0"/>
              <a:t> </a:t>
            </a:r>
            <a:r>
              <a:rPr lang="ru-RU" sz="1600" dirty="0" err="1" smtClean="0"/>
              <a:t>трансплантациясымен</a:t>
            </a:r>
            <a:r>
              <a:rPr lang="ru-RU" sz="1600" dirty="0" smtClean="0"/>
              <a:t>) </a:t>
            </a:r>
            <a:r>
              <a:rPr lang="ru-RU" sz="1600" dirty="0" err="1" smtClean="0"/>
              <a:t>немесе</a:t>
            </a:r>
            <a:r>
              <a:rPr lang="ru-RU" sz="1600" dirty="0" smtClean="0"/>
              <a:t> </a:t>
            </a:r>
            <a:r>
              <a:rPr lang="ru-RU" sz="1600" dirty="0" err="1" smtClean="0"/>
              <a:t>донордың</a:t>
            </a:r>
            <a:r>
              <a:rPr lang="ru-RU" sz="1600" dirty="0" smtClean="0"/>
              <a:t> </a:t>
            </a:r>
            <a:r>
              <a:rPr lang="ru-RU" sz="1600" dirty="0" err="1" smtClean="0"/>
              <a:t>өзі</a:t>
            </a:r>
            <a:r>
              <a:rPr lang="ru-RU" sz="1600" dirty="0" smtClean="0"/>
              <a:t> (</a:t>
            </a:r>
            <a:r>
              <a:rPr lang="ru-RU" sz="1600" dirty="0" err="1" smtClean="0"/>
              <a:t>аутологиялық</a:t>
            </a:r>
            <a:r>
              <a:rPr lang="ru-RU" sz="1600" dirty="0" smtClean="0"/>
              <a:t> )</a:t>
            </a:r>
          </a:p>
          <a:p>
            <a:pPr algn="just"/>
            <a:r>
              <a:rPr lang="ru-RU" sz="1600" dirty="0" err="1" smtClean="0"/>
              <a:t>Жасуша</a:t>
            </a:r>
            <a:r>
              <a:rPr lang="ru-RU" sz="1600" dirty="0" smtClean="0"/>
              <a:t> </a:t>
            </a:r>
            <a:r>
              <a:rPr lang="ru-RU" sz="1600" dirty="0" err="1" smtClean="0"/>
              <a:t>трансплантациясының</a:t>
            </a:r>
            <a:r>
              <a:rPr lang="ru-RU" sz="1600" dirty="0" smtClean="0"/>
              <a:t> </a:t>
            </a:r>
            <a:r>
              <a:rPr lang="ru-RU" sz="1600" dirty="0" err="1" smtClean="0"/>
              <a:t>ғасырдан</a:t>
            </a:r>
            <a:r>
              <a:rPr lang="ru-RU" sz="1600" dirty="0" smtClean="0"/>
              <a:t> </a:t>
            </a:r>
            <a:r>
              <a:rPr lang="ru-RU" sz="1600" dirty="0" err="1" smtClean="0"/>
              <a:t>астам</a:t>
            </a:r>
            <a:r>
              <a:rPr lang="ru-RU" sz="1600" dirty="0" smtClean="0"/>
              <a:t> </a:t>
            </a:r>
            <a:r>
              <a:rPr lang="ru-RU" sz="1600" dirty="0" err="1" smtClean="0"/>
              <a:t>тарихы</a:t>
            </a:r>
            <a:r>
              <a:rPr lang="ru-RU" sz="1600" dirty="0" smtClean="0"/>
              <a:t> </a:t>
            </a:r>
            <a:r>
              <a:rPr lang="ru-RU" sz="1600" dirty="0" err="1" smtClean="0"/>
              <a:t>болғанына</a:t>
            </a:r>
            <a:r>
              <a:rPr lang="ru-RU" sz="1600" dirty="0" smtClean="0"/>
              <a:t> </a:t>
            </a:r>
            <a:r>
              <a:rPr lang="ru-RU" sz="1600" dirty="0" err="1" smtClean="0"/>
              <a:t>қарамастан</a:t>
            </a:r>
            <a:r>
              <a:rPr lang="ru-RU" sz="1600" dirty="0" smtClean="0"/>
              <a:t>, </a:t>
            </a:r>
            <a:r>
              <a:rPr lang="ru-RU" sz="1600" dirty="0" err="1" smtClean="0"/>
              <a:t>оның</a:t>
            </a:r>
            <a:r>
              <a:rPr lang="ru-RU" sz="1600" dirty="0" smtClean="0"/>
              <a:t> </a:t>
            </a:r>
            <a:r>
              <a:rPr lang="ru-RU" sz="1600" dirty="0" err="1" smtClean="0"/>
              <a:t>қазіргі</a:t>
            </a:r>
            <a:r>
              <a:rPr lang="ru-RU" sz="1600" dirty="0" smtClean="0"/>
              <a:t> </a:t>
            </a:r>
            <a:r>
              <a:rPr lang="ru-RU" sz="1600" dirty="0" err="1" smtClean="0"/>
              <a:t>ғылыми</a:t>
            </a:r>
            <a:r>
              <a:rPr lang="ru-RU" sz="1600" dirty="0" smtClean="0"/>
              <a:t> </a:t>
            </a:r>
            <a:r>
              <a:rPr lang="ru-RU" sz="1600" dirty="0" err="1" smtClean="0"/>
              <a:t>және</a:t>
            </a:r>
            <a:r>
              <a:rPr lang="ru-RU" sz="1600" dirty="0" smtClean="0"/>
              <a:t> </a:t>
            </a:r>
            <a:r>
              <a:rPr lang="ru-RU" sz="1600" dirty="0" err="1" smtClean="0"/>
              <a:t>клиникалық</a:t>
            </a:r>
            <a:r>
              <a:rPr lang="ru-RU" sz="1600" dirty="0" smtClean="0"/>
              <a:t> </a:t>
            </a:r>
            <a:r>
              <a:rPr lang="ru-RU" sz="1600" dirty="0" err="1" smtClean="0"/>
              <a:t>сатысында</a:t>
            </a:r>
            <a:r>
              <a:rPr lang="ru-RU" sz="1600" dirty="0" smtClean="0"/>
              <a:t> </a:t>
            </a:r>
            <a:r>
              <a:rPr lang="ru-RU" sz="1600" dirty="0" err="1" smtClean="0"/>
              <a:t>бірнеше</a:t>
            </a:r>
            <a:r>
              <a:rPr lang="ru-RU" sz="1600" dirty="0" smtClean="0"/>
              <a:t> </a:t>
            </a:r>
            <a:r>
              <a:rPr lang="ru-RU" sz="1600" dirty="0" err="1" smtClean="0"/>
              <a:t>онжылдықтар</a:t>
            </a:r>
            <a:r>
              <a:rPr lang="ru-RU" sz="1600" dirty="0" smtClean="0"/>
              <a:t> </a:t>
            </a:r>
            <a:r>
              <a:rPr lang="ru-RU" sz="1600" dirty="0" err="1" smtClean="0"/>
              <a:t>ғана</a:t>
            </a:r>
            <a:r>
              <a:rPr lang="ru-RU" sz="1600" dirty="0" smtClean="0"/>
              <a:t> бар. Оны </a:t>
            </a:r>
            <a:r>
              <a:rPr lang="ru-RU" sz="1600" dirty="0" err="1" smtClean="0"/>
              <a:t>регенеративті</a:t>
            </a:r>
            <a:r>
              <a:rPr lang="ru-RU" sz="1600" dirty="0" smtClean="0"/>
              <a:t> </a:t>
            </a:r>
            <a:r>
              <a:rPr lang="ru-RU" sz="1600" dirty="0" err="1" smtClean="0"/>
              <a:t>медицинада</a:t>
            </a:r>
            <a:r>
              <a:rPr lang="ru-RU" sz="1600" dirty="0" smtClean="0"/>
              <a:t> (</a:t>
            </a:r>
            <a:r>
              <a:rPr lang="ru-RU" sz="1600" dirty="0" err="1" smtClean="0"/>
              <a:t>зақымдалған</a:t>
            </a:r>
            <a:r>
              <a:rPr lang="ru-RU" sz="1600" dirty="0" smtClean="0"/>
              <a:t> </a:t>
            </a:r>
            <a:r>
              <a:rPr lang="ru-RU" sz="1600" dirty="0" err="1" smtClean="0"/>
              <a:t>тіндер</a:t>
            </a:r>
            <a:r>
              <a:rPr lang="ru-RU" sz="1600" dirty="0" smtClean="0"/>
              <a:t> мен </a:t>
            </a:r>
            <a:r>
              <a:rPr lang="ru-RU" sz="1600" dirty="0" err="1" smtClean="0"/>
              <a:t>мүшелерді</a:t>
            </a:r>
            <a:r>
              <a:rPr lang="ru-RU" sz="1600" dirty="0" smtClean="0"/>
              <a:t> </a:t>
            </a:r>
            <a:r>
              <a:rPr lang="ru-RU" sz="1600" dirty="0" err="1" smtClean="0"/>
              <a:t>қалпына</a:t>
            </a:r>
            <a:r>
              <a:rPr lang="ru-RU" sz="1600" dirty="0" smtClean="0"/>
              <a:t> </a:t>
            </a:r>
            <a:r>
              <a:rPr lang="ru-RU" sz="1600" dirty="0" err="1" smtClean="0"/>
              <a:t>келтіру</a:t>
            </a:r>
            <a:r>
              <a:rPr lang="ru-RU" sz="1600" dirty="0" smtClean="0"/>
              <a:t>), </a:t>
            </a:r>
            <a:r>
              <a:rPr lang="ru-RU" sz="1600" dirty="0" err="1" smtClean="0"/>
              <a:t>тұқым</a:t>
            </a:r>
            <a:r>
              <a:rPr lang="ru-RU" sz="1600" dirty="0" smtClean="0"/>
              <a:t> </a:t>
            </a:r>
            <a:r>
              <a:rPr lang="ru-RU" sz="1600" dirty="0" err="1" smtClean="0"/>
              <a:t>қуалайтын</a:t>
            </a:r>
            <a:r>
              <a:rPr lang="ru-RU" sz="1600" dirty="0" smtClean="0"/>
              <a:t> </a:t>
            </a:r>
            <a:r>
              <a:rPr lang="ru-RU" sz="1600" dirty="0" err="1" smtClean="0"/>
              <a:t>ауруларды</a:t>
            </a:r>
            <a:r>
              <a:rPr lang="ru-RU" sz="1600" dirty="0" smtClean="0"/>
              <a:t> </a:t>
            </a:r>
            <a:r>
              <a:rPr lang="ru-RU" sz="1600" dirty="0" err="1" smtClean="0"/>
              <a:t>және</a:t>
            </a:r>
            <a:r>
              <a:rPr lang="ru-RU" sz="1600" dirty="0" smtClean="0"/>
              <a:t> </a:t>
            </a:r>
            <a:r>
              <a:rPr lang="ru-RU" sz="1600" dirty="0" err="1" smtClean="0"/>
              <a:t>қатерлі</a:t>
            </a:r>
            <a:r>
              <a:rPr lang="ru-RU" sz="1600" dirty="0" smtClean="0"/>
              <a:t> </a:t>
            </a:r>
            <a:r>
              <a:rPr lang="ru-RU" sz="1600" dirty="0" err="1" smtClean="0"/>
              <a:t>ісік</a:t>
            </a:r>
            <a:r>
              <a:rPr lang="ru-RU" sz="1600" dirty="0" smtClean="0"/>
              <a:t> </a:t>
            </a:r>
            <a:r>
              <a:rPr lang="ru-RU" sz="1600" dirty="0" err="1" smtClean="0"/>
              <a:t>ауруларын</a:t>
            </a:r>
            <a:r>
              <a:rPr lang="ru-RU" sz="1600" dirty="0" smtClean="0"/>
              <a:t> </a:t>
            </a:r>
            <a:r>
              <a:rPr lang="ru-RU" sz="1600" dirty="0" err="1" smtClean="0"/>
              <a:t>емдеуде</a:t>
            </a:r>
            <a:r>
              <a:rPr lang="ru-RU" sz="1600" dirty="0" smtClean="0"/>
              <a:t>, </a:t>
            </a:r>
            <a:r>
              <a:rPr lang="ru-RU" sz="1600" dirty="0" err="1" smtClean="0"/>
              <a:t>шешілмейтін</a:t>
            </a:r>
            <a:r>
              <a:rPr lang="ru-RU" sz="1600" dirty="0" smtClean="0"/>
              <a:t> </a:t>
            </a:r>
            <a:r>
              <a:rPr lang="ru-RU" sz="1600" dirty="0" err="1" smtClean="0"/>
              <a:t>жүрек-қан</a:t>
            </a:r>
            <a:r>
              <a:rPr lang="ru-RU" sz="1600" dirty="0" smtClean="0"/>
              <a:t> </a:t>
            </a:r>
            <a:r>
              <a:rPr lang="ru-RU" sz="1600" dirty="0" err="1" smtClean="0"/>
              <a:t>тамырлары</a:t>
            </a:r>
            <a:r>
              <a:rPr lang="ru-RU" sz="1600" dirty="0" smtClean="0"/>
              <a:t>, </a:t>
            </a:r>
            <a:r>
              <a:rPr lang="ru-RU" sz="1600" dirty="0" err="1" smtClean="0"/>
              <a:t>нейродегенеративті</a:t>
            </a:r>
            <a:r>
              <a:rPr lang="ru-RU" sz="1600" dirty="0" smtClean="0"/>
              <a:t> </a:t>
            </a:r>
            <a:r>
              <a:rPr lang="ru-RU" sz="1600" dirty="0" err="1" smtClean="0"/>
              <a:t>және</a:t>
            </a:r>
            <a:r>
              <a:rPr lang="ru-RU" sz="1600" dirty="0" smtClean="0"/>
              <a:t> </a:t>
            </a:r>
            <a:r>
              <a:rPr lang="ru-RU" sz="1600" dirty="0" err="1" smtClean="0"/>
              <a:t>аутоиммунды</a:t>
            </a:r>
            <a:r>
              <a:rPr lang="ru-RU" sz="1600" dirty="0" smtClean="0"/>
              <a:t> </a:t>
            </a:r>
            <a:r>
              <a:rPr lang="ru-RU" sz="1600" dirty="0" err="1" smtClean="0"/>
              <a:t>ауруларды</a:t>
            </a:r>
            <a:r>
              <a:rPr lang="ru-RU" sz="1600" dirty="0" smtClean="0"/>
              <a:t> </a:t>
            </a:r>
            <a:r>
              <a:rPr lang="ru-RU" sz="1600" dirty="0" err="1" smtClean="0"/>
              <a:t>емдеуде</a:t>
            </a:r>
            <a:r>
              <a:rPr lang="ru-RU" sz="1600" dirty="0" smtClean="0"/>
              <a:t> </a:t>
            </a:r>
            <a:r>
              <a:rPr lang="ru-RU" sz="1600" dirty="0" err="1" smtClean="0"/>
              <a:t>сәтті</a:t>
            </a:r>
            <a:r>
              <a:rPr lang="ru-RU" sz="1600" dirty="0" smtClean="0"/>
              <a:t> </a:t>
            </a:r>
            <a:r>
              <a:rPr lang="ru-RU" sz="1600" dirty="0" err="1" smtClean="0"/>
              <a:t>қолдануға</a:t>
            </a:r>
            <a:r>
              <a:rPr lang="ru-RU" sz="1600" dirty="0" smtClean="0"/>
              <a:t> </a:t>
            </a:r>
            <a:r>
              <a:rPr lang="ru-RU" sz="1600" dirty="0" err="1" smtClean="0"/>
              <a:t>болады</a:t>
            </a:r>
            <a:r>
              <a:rPr lang="ru-RU" sz="1600" dirty="0" smtClean="0"/>
              <a:t> </a:t>
            </a:r>
            <a:r>
              <a:rPr lang="ru-RU" sz="1600" dirty="0" smtClean="0"/>
              <a:t>. </a:t>
            </a:r>
            <a:r>
              <a:rPr lang="ru-RU" sz="1600" dirty="0" err="1" smtClean="0"/>
              <a:t>Клиникалық практикаға жасушаларды</a:t>
            </a:r>
            <a:r>
              <a:rPr lang="ru-RU" sz="1600" dirty="0" smtClean="0"/>
              <a:t> </a:t>
            </a:r>
            <a:r>
              <a:rPr lang="ru-RU" sz="1600" dirty="0" err="1" smtClean="0"/>
              <a:t>трансплантациялау</a:t>
            </a:r>
            <a:r>
              <a:rPr lang="ru-RU" sz="1600" dirty="0" smtClean="0"/>
              <a:t> </a:t>
            </a:r>
            <a:r>
              <a:rPr lang="ru-RU" sz="1600" dirty="0" err="1" smtClean="0"/>
              <a:t>әдістерін енгізу</a:t>
            </a:r>
            <a:r>
              <a:rPr lang="ru-RU" sz="1600" dirty="0" smtClean="0"/>
              <a:t> </a:t>
            </a:r>
            <a:r>
              <a:rPr lang="ru-RU" sz="1600" dirty="0" err="1" smtClean="0"/>
              <a:t>лейкемияның кейбір</a:t>
            </a:r>
            <a:r>
              <a:rPr lang="ru-RU" sz="1600" dirty="0" smtClean="0"/>
              <a:t> </a:t>
            </a:r>
            <a:r>
              <a:rPr lang="ru-RU" sz="1600" dirty="0" err="1" smtClean="0"/>
              <a:t>түрлерін емдеуге</a:t>
            </a:r>
            <a:r>
              <a:rPr lang="ru-RU" sz="1600" dirty="0" smtClean="0"/>
              <a:t>, </a:t>
            </a:r>
            <a:r>
              <a:rPr lang="ru-RU" sz="1600" dirty="0" err="1" smtClean="0"/>
              <a:t>органдарды</a:t>
            </a:r>
            <a:r>
              <a:rPr lang="ru-RU" sz="1600" dirty="0" smtClean="0"/>
              <a:t> </a:t>
            </a:r>
            <a:r>
              <a:rPr lang="ru-RU" sz="1600" dirty="0" err="1" smtClean="0"/>
              <a:t>трансплантациялауға мұқтаж жүздеген адамдардың өмір сүру ұзақтығын арттыруға және қант диабеті</a:t>
            </a:r>
            <a:r>
              <a:rPr lang="ru-RU" sz="1600" dirty="0" smtClean="0"/>
              <a:t>, склероз </a:t>
            </a:r>
            <a:r>
              <a:rPr lang="ru-RU" sz="1600" dirty="0" err="1" smtClean="0"/>
              <a:t>және көптеген басқа аурулармен</a:t>
            </a:r>
            <a:r>
              <a:rPr lang="ru-RU" sz="1600" dirty="0" smtClean="0"/>
              <a:t> </a:t>
            </a:r>
            <a:r>
              <a:rPr lang="ru-RU" sz="1600" dirty="0" err="1" smtClean="0"/>
              <a:t>ауыратын</a:t>
            </a:r>
            <a:r>
              <a:rPr lang="ru-RU" sz="1600" dirty="0" smtClean="0"/>
              <a:t> </a:t>
            </a:r>
            <a:r>
              <a:rPr lang="ru-RU" sz="1600" dirty="0" err="1" smtClean="0"/>
              <a:t>науқастардың өмір сүру сапасын</a:t>
            </a:r>
            <a:r>
              <a:rPr lang="ru-RU" sz="1600" dirty="0" smtClean="0"/>
              <a:t> </a:t>
            </a:r>
            <a:r>
              <a:rPr lang="ru-RU" sz="1600" dirty="0" err="1" smtClean="0"/>
              <a:t>едәуір жақсартуға мүмкіндік берді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6632"/>
            <a:ext cx="8568952" cy="596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80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257</TotalTime>
  <Words>1720</Words>
  <Application>Microsoft Office PowerPoint</Application>
  <PresentationFormat>Экран (4:3)</PresentationFormat>
  <Paragraphs>79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Georgia</vt:lpstr>
      <vt:lpstr>Times New Roman</vt:lpstr>
      <vt:lpstr>Wingdings</vt:lpstr>
      <vt:lpstr>Wingdings 2</vt:lpstr>
      <vt:lpstr>Официальная</vt:lpstr>
      <vt:lpstr>Морфогенез механизмдерін қолданатын заманауи биомедициналық технологиялар  №9 дәріс</vt:lpstr>
      <vt:lpstr>Презентация PowerPoint</vt:lpstr>
      <vt:lpstr>Презентация PowerPoint</vt:lpstr>
      <vt:lpstr>Презентация PowerPoint</vt:lpstr>
      <vt:lpstr>Презентация PowerPoint</vt:lpstr>
      <vt:lpstr>Заманауи     биомедицина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Морфогенез механизмдерін қолданатын заманауи биомедициналық технологиялар  №9 дәріс</dc:title>
  <dc:creator>Админ</dc:creator>
  <cp:lastModifiedBy>Symbat</cp:lastModifiedBy>
  <cp:revision>9</cp:revision>
  <dcterms:created xsi:type="dcterms:W3CDTF">2020-10-29T14:04:28Z</dcterms:created>
  <dcterms:modified xsi:type="dcterms:W3CDTF">2020-11-10T06:57:09Z</dcterms:modified>
</cp:coreProperties>
</file>